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180626 - canceled</a:t>
            </a:r>
          </a:p>
        </p:txBody>
      </p:sp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0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94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74761" y="770581"/>
            <a:ext cx="8363827" cy="4508974"/>
          </a:xfrm>
          <a:prstGeom prst="rect">
            <a:avLst/>
          </a:prstGeom>
        </p:spPr>
        <p:txBody>
          <a:bodyPr numCol="2" spcCol="418191"/>
          <a:lstStyle/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 WP1 WS June in Luleå, 19-21, WP2,</a:t>
            </a:r>
            <a:br/>
            <a:r>
              <a:t> </a:t>
            </a:r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Dissemination </a:t>
            </a:r>
            <a:br/>
            <a:r>
              <a:t>INDIN, IECON, ETFA</a:t>
            </a:r>
            <a:br/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 Update of Arrowhead Framework wiki site, Csaba, Fernando</a:t>
            </a:r>
            <a:br/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Service naming convention</a:t>
            </a:r>
            <a:br/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Walk through of Core services</a:t>
            </a:r>
            <a:br/>
            <a:r>
              <a:t>ServiceRegistry, Jerker/Csaba</a:t>
            </a:r>
            <a:br/>
            <a:r>
              <a:t>Orchestration, Csaba</a:t>
            </a:r>
            <a:br/>
            <a:r>
              <a:t>Authorisation, Kiran/Csaba</a:t>
            </a:r>
            <a:br/>
            <a:r>
              <a:t>CredentialAuthority, Gabor</a:t>
            </a:r>
            <a:br/>
            <a:r>
              <a:t>DataManager, Jens</a:t>
            </a:r>
            <a:br/>
            <a:r>
              <a:t>EventHandler, Csaba</a:t>
            </a:r>
            <a:br/>
            <a:r>
              <a:t>Translation, Hasan</a:t>
            </a:r>
            <a:br/>
            <a:r>
              <a:t>QoS, Michele/Luis</a:t>
            </a:r>
            <a:br/>
            <a:r>
              <a:t>Gatekeeper, Csaba</a:t>
            </a:r>
            <a:br/>
            <a:r>
              <a:t>Gateway, Csaba</a:t>
            </a:r>
            <a:br/>
            <a:r>
              <a:t>PlantDescription,</a:t>
            </a:r>
            <a:br/>
            <a:r>
              <a:t>Configuration,</a:t>
            </a:r>
            <a:br/>
            <a:r>
              <a:t>WorkflowManager/ </a:t>
            </a:r>
            <a:br/>
            <a:r>
              <a:t>Choreography, Hasan/Csaba</a:t>
            </a:r>
            <a:br/>
            <a:r>
              <a:t>SystemRegistry, DeviceRegistry, On-boarding procedure, Ani/Silia</a:t>
            </a:r>
            <a:br/>
            <a:r>
              <a:t>SmartServiceAgreement, Ulf/Emanuel</a:t>
            </a:r>
            <a:br/>
            <a:r>
              <a:t>Safety Manager, Mirren/Daniela</a:t>
            </a:r>
            <a:br/>
            <a:r>
              <a:t>Self Adaptability - GAMF, Markus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Autonomic orchestration/configuration, An</a:t>
            </a:r>
            <a:br/>
            <a:r>
              <a:t>Modbus TCP, Nadin</a:t>
            </a:r>
            <a:br/>
            <a:r>
              <a:t>PLC integration, Alois</a:t>
            </a:r>
            <a:br/>
            <a:r>
              <a:t>Docker containers, Fernando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98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</p:spPr>
        <p:txBody>
          <a:bodyPr/>
          <a:lstStyle/>
          <a:p>
            <a:pPr marL="160421" indent="-160421">
              <a:spcBef>
                <a:spcPts val="0"/>
              </a:spcBef>
              <a:buSzPct val="100000"/>
              <a:buAutoNum type="arabicParenR" startAt="5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SoS integration of core systems: verification, Erik</a:t>
            </a:r>
            <a:br/>
          </a:p>
          <a:p>
            <a:pPr marL="160421" indent="-160421">
              <a:spcBef>
                <a:spcPts val="0"/>
              </a:spcBef>
              <a:buSzPct val="100000"/>
              <a:buAutoNum type="arabicParenR" startAt="5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Workshop with MIDIH: FIWARE-Arrowhead integration, Jerker</a:t>
            </a:r>
            <a:br/>
          </a:p>
          <a:p>
            <a:pPr marL="160421" indent="-160421">
              <a:spcBef>
                <a:spcPts val="0"/>
              </a:spcBef>
              <a:buSzPct val="100000"/>
              <a:buAutoNum type="arabicParenR" startAt="5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 AoB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emantics interoperability"/>
          <p:cNvSpPr/>
          <p:nvPr/>
        </p:nvSpPr>
        <p:spPr>
          <a:xfrm>
            <a:off x="84666" y="1539893"/>
            <a:ext cx="1686075" cy="948235"/>
          </a:xfrm>
          <a:prstGeom prst="roundRect">
            <a:avLst>
              <a:gd name="adj" fmla="val 2009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Semantics interoperability</a:t>
            </a:r>
          </a:p>
        </p:txBody>
      </p:sp>
      <p:sp>
        <p:nvSpPr>
          <p:cNvPr id="201" name="Orchestration"/>
          <p:cNvSpPr/>
          <p:nvPr/>
        </p:nvSpPr>
        <p:spPr>
          <a:xfrm>
            <a:off x="5582654" y="175270"/>
            <a:ext cx="1604384" cy="523132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Orchestration</a:t>
            </a:r>
          </a:p>
        </p:txBody>
      </p:sp>
      <p:sp>
        <p:nvSpPr>
          <p:cNvPr id="202" name="Autonomic orchestration/configuration"/>
          <p:cNvSpPr/>
          <p:nvPr/>
        </p:nvSpPr>
        <p:spPr>
          <a:xfrm>
            <a:off x="5426955" y="1465835"/>
            <a:ext cx="1604384" cy="1096352"/>
          </a:xfrm>
          <a:prstGeom prst="roundRect">
            <a:avLst>
              <a:gd name="adj" fmla="val 18494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Autonomic orchestration/configuration</a:t>
            </a:r>
          </a:p>
        </p:txBody>
      </p:sp>
      <p:sp>
        <p:nvSpPr>
          <p:cNvPr id="203" name="Configuration"/>
          <p:cNvSpPr/>
          <p:nvPr/>
        </p:nvSpPr>
        <p:spPr>
          <a:xfrm>
            <a:off x="3221087" y="1659312"/>
            <a:ext cx="1527325" cy="523131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Configuration</a:t>
            </a:r>
          </a:p>
        </p:txBody>
      </p:sp>
      <p:sp>
        <p:nvSpPr>
          <p:cNvPr id="204" name="GAMF"/>
          <p:cNvSpPr/>
          <p:nvPr/>
        </p:nvSpPr>
        <p:spPr>
          <a:xfrm>
            <a:off x="5836604" y="3315802"/>
            <a:ext cx="866776" cy="703611"/>
          </a:xfrm>
          <a:prstGeom prst="roundRect">
            <a:avLst>
              <a:gd name="adj" fmla="val 1540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GAMF</a:t>
            </a:r>
          </a:p>
        </p:txBody>
      </p:sp>
      <p:sp>
        <p:nvSpPr>
          <p:cNvPr id="205" name="Interaction…"/>
          <p:cNvSpPr txBox="1"/>
          <p:nvPr/>
        </p:nvSpPr>
        <p:spPr>
          <a:xfrm>
            <a:off x="5756113" y="2613874"/>
            <a:ext cx="117012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Interaction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desired</a:t>
            </a:r>
          </a:p>
        </p:txBody>
      </p:sp>
      <p:sp>
        <p:nvSpPr>
          <p:cNvPr id="206" name="Asset Broker"/>
          <p:cNvSpPr/>
          <p:nvPr/>
        </p:nvSpPr>
        <p:spPr>
          <a:xfrm>
            <a:off x="7371696" y="1242102"/>
            <a:ext cx="1686075" cy="523132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Asset Broker</a:t>
            </a:r>
          </a:p>
        </p:txBody>
      </p:sp>
      <p:sp>
        <p:nvSpPr>
          <p:cNvPr id="207" name="ServiceRegistry"/>
          <p:cNvSpPr/>
          <p:nvPr/>
        </p:nvSpPr>
        <p:spPr>
          <a:xfrm>
            <a:off x="3751179" y="193908"/>
            <a:ext cx="1747647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ServiceRegistry</a:t>
            </a:r>
          </a:p>
        </p:txBody>
      </p:sp>
      <p:sp>
        <p:nvSpPr>
          <p:cNvPr id="208" name="AAA"/>
          <p:cNvSpPr/>
          <p:nvPr/>
        </p:nvSpPr>
        <p:spPr>
          <a:xfrm>
            <a:off x="7373259" y="188123"/>
            <a:ext cx="677379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AAA</a:t>
            </a:r>
          </a:p>
        </p:txBody>
      </p:sp>
      <p:cxnSp>
        <p:nvCxnSpPr>
          <p:cNvPr id="209" name="Connection Line"/>
          <p:cNvCxnSpPr>
            <a:stCxn id="203" idx="0"/>
            <a:endCxn id="206" idx="0"/>
          </p:cNvCxnSpPr>
          <p:nvPr/>
        </p:nvCxnSpPr>
        <p:spPr>
          <a:xfrm flipV="1">
            <a:off x="3984749" y="1503668"/>
            <a:ext cx="4229985" cy="417210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10" name="Connection Line"/>
          <p:cNvCxnSpPr>
            <a:stCxn id="207" idx="0"/>
            <a:endCxn id="206" idx="0"/>
          </p:cNvCxnSpPr>
          <p:nvPr/>
        </p:nvCxnSpPr>
        <p:spPr>
          <a:xfrm>
            <a:off x="4625002" y="444997"/>
            <a:ext cx="3589732" cy="1058672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11" name="Connection Line"/>
          <p:cNvCxnSpPr>
            <a:stCxn id="206" idx="0"/>
            <a:endCxn id="208" idx="0"/>
          </p:cNvCxnSpPr>
          <p:nvPr/>
        </p:nvCxnSpPr>
        <p:spPr>
          <a:xfrm flipH="1" flipV="1">
            <a:off x="7711948" y="439212"/>
            <a:ext cx="502786" cy="1064457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12" name="PlantDescription"/>
          <p:cNvSpPr/>
          <p:nvPr/>
        </p:nvSpPr>
        <p:spPr>
          <a:xfrm>
            <a:off x="3459431" y="3130500"/>
            <a:ext cx="1933119" cy="523132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PlantDescription</a:t>
            </a:r>
          </a:p>
        </p:txBody>
      </p:sp>
      <p:cxnSp>
        <p:nvCxnSpPr>
          <p:cNvPr id="213" name="Connection Line"/>
          <p:cNvCxnSpPr>
            <a:stCxn id="212" idx="0"/>
            <a:endCxn id="206" idx="0"/>
          </p:cNvCxnSpPr>
          <p:nvPr/>
        </p:nvCxnSpPr>
        <p:spPr>
          <a:xfrm flipV="1">
            <a:off x="4425990" y="1503668"/>
            <a:ext cx="3788744" cy="1888399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14" name="Connection Line"/>
          <p:cNvCxnSpPr>
            <a:stCxn id="201" idx="0"/>
            <a:endCxn id="202" idx="0"/>
          </p:cNvCxnSpPr>
          <p:nvPr/>
        </p:nvCxnSpPr>
        <p:spPr>
          <a:xfrm flipH="1">
            <a:off x="6229147" y="436836"/>
            <a:ext cx="155700" cy="1577175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15" name="Connection Line"/>
          <p:cNvCxnSpPr>
            <a:stCxn id="200" idx="0"/>
            <a:endCxn id="201" idx="0"/>
          </p:cNvCxnSpPr>
          <p:nvPr/>
        </p:nvCxnSpPr>
        <p:spPr>
          <a:xfrm flipV="1">
            <a:off x="927703" y="436836"/>
            <a:ext cx="5457144" cy="1577175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16" name="Translator"/>
          <p:cNvSpPr/>
          <p:nvPr/>
        </p:nvSpPr>
        <p:spPr>
          <a:xfrm>
            <a:off x="918633" y="2973810"/>
            <a:ext cx="1270001" cy="703611"/>
          </a:xfrm>
          <a:prstGeom prst="roundRect">
            <a:avLst>
              <a:gd name="adj" fmla="val 2707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Translator</a:t>
            </a:r>
          </a:p>
        </p:txBody>
      </p:sp>
      <p:cxnSp>
        <p:nvCxnSpPr>
          <p:cNvPr id="217" name="Connection Line"/>
          <p:cNvCxnSpPr>
            <a:stCxn id="216" idx="0"/>
            <a:endCxn id="200" idx="0"/>
          </p:cNvCxnSpPr>
          <p:nvPr/>
        </p:nvCxnSpPr>
        <p:spPr>
          <a:xfrm flipH="1" flipV="1">
            <a:off x="927703" y="2014010"/>
            <a:ext cx="625931" cy="1311606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18" name="Legacy"/>
          <p:cNvSpPr/>
          <p:nvPr/>
        </p:nvSpPr>
        <p:spPr>
          <a:xfrm>
            <a:off x="4016871" y="5018087"/>
            <a:ext cx="866776" cy="502180"/>
          </a:xfrm>
          <a:prstGeom prst="roundRect">
            <a:avLst>
              <a:gd name="adj" fmla="val 3793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Legacy</a:t>
            </a:r>
          </a:p>
        </p:txBody>
      </p:sp>
      <p:cxnSp>
        <p:nvCxnSpPr>
          <p:cNvPr id="219" name="Connection Line"/>
          <p:cNvCxnSpPr>
            <a:stCxn id="212" idx="0"/>
            <a:endCxn id="218" idx="0"/>
          </p:cNvCxnSpPr>
          <p:nvPr/>
        </p:nvCxnSpPr>
        <p:spPr>
          <a:xfrm>
            <a:off x="4425990" y="3392066"/>
            <a:ext cx="24269" cy="1877112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0" name="Connection Line"/>
          <p:cNvCxnSpPr>
            <a:stCxn id="212" idx="0"/>
            <a:endCxn id="201" idx="0"/>
          </p:cNvCxnSpPr>
          <p:nvPr/>
        </p:nvCxnSpPr>
        <p:spPr>
          <a:xfrm flipV="1">
            <a:off x="4425990" y="436836"/>
            <a:ext cx="1958857" cy="2955231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1" name="Connection Line"/>
          <p:cNvCxnSpPr>
            <a:stCxn id="212" idx="0"/>
            <a:endCxn id="207" idx="0"/>
          </p:cNvCxnSpPr>
          <p:nvPr/>
        </p:nvCxnSpPr>
        <p:spPr>
          <a:xfrm flipV="1">
            <a:off x="4425990" y="444997"/>
            <a:ext cx="199013" cy="2947070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2" name="Connection Line"/>
          <p:cNvCxnSpPr>
            <a:stCxn id="212" idx="0"/>
            <a:endCxn id="202" idx="0"/>
          </p:cNvCxnSpPr>
          <p:nvPr/>
        </p:nvCxnSpPr>
        <p:spPr>
          <a:xfrm flipV="1">
            <a:off x="4425990" y="2014010"/>
            <a:ext cx="1803158" cy="1378057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3" name="Connection Line"/>
          <p:cNvCxnSpPr>
            <a:stCxn id="203" idx="0"/>
            <a:endCxn id="202" idx="0"/>
          </p:cNvCxnSpPr>
          <p:nvPr/>
        </p:nvCxnSpPr>
        <p:spPr>
          <a:xfrm>
            <a:off x="3984749" y="1920877"/>
            <a:ext cx="2244399" cy="93134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4" name="Connection Line"/>
          <p:cNvCxnSpPr>
            <a:stCxn id="204" idx="0"/>
            <a:endCxn id="202" idx="0"/>
          </p:cNvCxnSpPr>
          <p:nvPr/>
        </p:nvCxnSpPr>
        <p:spPr>
          <a:xfrm flipH="1" flipV="1">
            <a:off x="6229147" y="2014010"/>
            <a:ext cx="40846" cy="1653598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25" name="SafetyManager"/>
          <p:cNvSpPr/>
          <p:nvPr/>
        </p:nvSpPr>
        <p:spPr>
          <a:xfrm>
            <a:off x="4981922" y="5018087"/>
            <a:ext cx="1747647" cy="502180"/>
          </a:xfrm>
          <a:prstGeom prst="roundRect">
            <a:avLst>
              <a:gd name="adj" fmla="val 3793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SafetyManager</a:t>
            </a:r>
          </a:p>
        </p:txBody>
      </p:sp>
      <p:sp>
        <p:nvSpPr>
          <p:cNvPr id="226" name="SecurityManager"/>
          <p:cNvSpPr/>
          <p:nvPr/>
        </p:nvSpPr>
        <p:spPr>
          <a:xfrm>
            <a:off x="6826225" y="5018087"/>
            <a:ext cx="1933118" cy="502180"/>
          </a:xfrm>
          <a:prstGeom prst="roundRect">
            <a:avLst>
              <a:gd name="adj" fmla="val 3793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SecurityManager</a:t>
            </a:r>
          </a:p>
        </p:txBody>
      </p:sp>
      <p:cxnSp>
        <p:nvCxnSpPr>
          <p:cNvPr id="227" name="Connection Line"/>
          <p:cNvCxnSpPr>
            <a:stCxn id="203" idx="0"/>
            <a:endCxn id="208" idx="0"/>
          </p:cNvCxnSpPr>
          <p:nvPr/>
        </p:nvCxnSpPr>
        <p:spPr>
          <a:xfrm flipV="1">
            <a:off x="3984749" y="439212"/>
            <a:ext cx="3727200" cy="1481666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28" name="DeviceRegistry"/>
          <p:cNvSpPr/>
          <p:nvPr/>
        </p:nvSpPr>
        <p:spPr>
          <a:xfrm>
            <a:off x="24721" y="-112291"/>
            <a:ext cx="1686075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DeviceRegistry</a:t>
            </a:r>
          </a:p>
        </p:txBody>
      </p:sp>
      <p:sp>
        <p:nvSpPr>
          <p:cNvPr id="229" name="SystemRegistry"/>
          <p:cNvSpPr/>
          <p:nvPr/>
        </p:nvSpPr>
        <p:spPr>
          <a:xfrm>
            <a:off x="1903061" y="167109"/>
            <a:ext cx="1747648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SystemRegistry</a:t>
            </a:r>
          </a:p>
        </p:txBody>
      </p:sp>
      <p:cxnSp>
        <p:nvCxnSpPr>
          <p:cNvPr id="230" name="Connection Line"/>
          <p:cNvCxnSpPr>
            <a:stCxn id="212" idx="0"/>
            <a:endCxn id="208" idx="0"/>
          </p:cNvCxnSpPr>
          <p:nvPr/>
        </p:nvCxnSpPr>
        <p:spPr>
          <a:xfrm flipV="1">
            <a:off x="4425990" y="439212"/>
            <a:ext cx="3285959" cy="2952855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31" name="Choreography"/>
          <p:cNvSpPr/>
          <p:nvPr/>
        </p:nvSpPr>
        <p:spPr>
          <a:xfrm>
            <a:off x="24721" y="5043561"/>
            <a:ext cx="1686075" cy="451232"/>
          </a:xfrm>
          <a:prstGeom prst="roundRect">
            <a:avLst>
              <a:gd name="adj" fmla="val 42218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Choreography</a:t>
            </a:r>
          </a:p>
        </p:txBody>
      </p:sp>
      <p:sp>
        <p:nvSpPr>
          <p:cNvPr id="232" name="WorkFlowManager"/>
          <p:cNvSpPr/>
          <p:nvPr/>
        </p:nvSpPr>
        <p:spPr>
          <a:xfrm>
            <a:off x="1730391" y="5043561"/>
            <a:ext cx="2189825" cy="451232"/>
          </a:xfrm>
          <a:prstGeom prst="roundRect">
            <a:avLst>
              <a:gd name="adj" fmla="val 42218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WorkFlowManager</a:t>
            </a:r>
          </a:p>
        </p:txBody>
      </p:sp>
      <p:sp>
        <p:nvSpPr>
          <p:cNvPr id="233" name="Gatekeeper/…"/>
          <p:cNvSpPr/>
          <p:nvPr/>
        </p:nvSpPr>
        <p:spPr>
          <a:xfrm>
            <a:off x="7289800" y="2718271"/>
            <a:ext cx="1849868" cy="765098"/>
          </a:xfrm>
          <a:prstGeom prst="roundRect">
            <a:avLst>
              <a:gd name="adj" fmla="val 24899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Gatekeeper/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Gateway</a:t>
            </a:r>
          </a:p>
        </p:txBody>
      </p:sp>
      <p:cxnSp>
        <p:nvCxnSpPr>
          <p:cNvPr id="234" name="Connection Line"/>
          <p:cNvCxnSpPr>
            <a:stCxn id="233" idx="0"/>
            <a:endCxn id="208" idx="0"/>
          </p:cNvCxnSpPr>
          <p:nvPr/>
        </p:nvCxnSpPr>
        <p:spPr>
          <a:xfrm flipH="1" flipV="1">
            <a:off x="7711948" y="439212"/>
            <a:ext cx="502786" cy="2661608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35" name="AutoGen"/>
          <p:cNvSpPr/>
          <p:nvPr/>
        </p:nvSpPr>
        <p:spPr>
          <a:xfrm>
            <a:off x="2062301" y="2486162"/>
            <a:ext cx="1429168" cy="523132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AutoGen</a:t>
            </a:r>
          </a:p>
        </p:txBody>
      </p:sp>
      <p:cxnSp>
        <p:nvCxnSpPr>
          <p:cNvPr id="236" name="Connection Line"/>
          <p:cNvCxnSpPr>
            <a:stCxn id="235" idx="0"/>
            <a:endCxn id="228" idx="0"/>
          </p:cNvCxnSpPr>
          <p:nvPr/>
        </p:nvCxnSpPr>
        <p:spPr>
          <a:xfrm flipH="1" flipV="1">
            <a:off x="867758" y="138798"/>
            <a:ext cx="1909128" cy="2608931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37" name="Connection Line"/>
          <p:cNvCxnSpPr>
            <a:stCxn id="235" idx="0"/>
            <a:endCxn id="229" idx="0"/>
          </p:cNvCxnSpPr>
          <p:nvPr/>
        </p:nvCxnSpPr>
        <p:spPr>
          <a:xfrm flipH="1" flipV="1">
            <a:off x="2776885" y="418198"/>
            <a:ext cx="1" cy="2329531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38" name="Connection Line"/>
          <p:cNvCxnSpPr>
            <a:stCxn id="212" idx="0"/>
            <a:endCxn id="235" idx="0"/>
          </p:cNvCxnSpPr>
          <p:nvPr/>
        </p:nvCxnSpPr>
        <p:spPr>
          <a:xfrm flipH="1" flipV="1">
            <a:off x="2776885" y="2747728"/>
            <a:ext cx="1649106" cy="644339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39" name="Connection Line"/>
          <p:cNvCxnSpPr>
            <a:stCxn id="235" idx="0"/>
            <a:endCxn id="203" idx="0"/>
          </p:cNvCxnSpPr>
          <p:nvPr/>
        </p:nvCxnSpPr>
        <p:spPr>
          <a:xfrm flipV="1">
            <a:off x="2776885" y="1920877"/>
            <a:ext cx="1207865" cy="826852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40" name="Connection Line"/>
          <p:cNvCxnSpPr>
            <a:stCxn id="200" idx="0"/>
            <a:endCxn id="235" idx="0"/>
          </p:cNvCxnSpPr>
          <p:nvPr/>
        </p:nvCxnSpPr>
        <p:spPr>
          <a:xfrm>
            <a:off x="927703" y="2014010"/>
            <a:ext cx="1849183" cy="733719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41" name="CA"/>
          <p:cNvSpPr/>
          <p:nvPr/>
        </p:nvSpPr>
        <p:spPr>
          <a:xfrm>
            <a:off x="8236859" y="167109"/>
            <a:ext cx="677379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</a:t>
            </a:r>
          </a:p>
        </p:txBody>
      </p:sp>
      <p:cxnSp>
        <p:nvCxnSpPr>
          <p:cNvPr id="242" name="Connection Line"/>
          <p:cNvCxnSpPr>
            <a:stCxn id="208" idx="0"/>
            <a:endCxn id="241" idx="0"/>
          </p:cNvCxnSpPr>
          <p:nvPr/>
        </p:nvCxnSpPr>
        <p:spPr>
          <a:xfrm flipV="1">
            <a:off x="7711948" y="418198"/>
            <a:ext cx="863601" cy="21015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5" name="MoM"/>
          <p:cNvSpPr txBox="1"/>
          <p:nvPr>
            <p:ph type="title"/>
          </p:nvPr>
        </p:nvSpPr>
        <p:spPr>
          <a:xfrm>
            <a:off x="799888" y="916071"/>
            <a:ext cx="7444938" cy="586587"/>
          </a:xfrm>
          <a:prstGeom prst="rect">
            <a:avLst/>
          </a:prstGeom>
        </p:spPr>
        <p:txBody>
          <a:bodyPr/>
          <a:lstStyle>
            <a:lvl1pPr defTabSz="402336">
              <a:defRPr sz="3168"/>
            </a:lvl1pPr>
          </a:lstStyle>
          <a:p>
            <a:pPr/>
            <a:r>
              <a:t>MoM</a:t>
            </a:r>
          </a:p>
        </p:txBody>
      </p:sp>
      <p:sp>
        <p:nvSpPr>
          <p:cNvPr id="246" name="In Arrowhead Framework wiki, git repository…"/>
          <p:cNvSpPr txBox="1"/>
          <p:nvPr>
            <p:ph type="body" idx="1"/>
          </p:nvPr>
        </p:nvSpPr>
        <p:spPr>
          <a:xfrm>
            <a:off x="799889" y="1502657"/>
            <a:ext cx="8261358" cy="4212345"/>
          </a:xfrm>
          <a:prstGeom prst="rect">
            <a:avLst/>
          </a:prstGeom>
        </p:spPr>
        <p:txBody>
          <a:bodyPr/>
          <a:lstStyle/>
          <a:p>
            <a:pPr/>
            <a:r>
              <a:t>In Arrowhead Framework wiki, git repository</a:t>
            </a:r>
          </a:p>
          <a:p>
            <a:pPr/>
            <a:r>
              <a:t>9_Meetings/Core_system_development/180626/AF_development_coordination.xlsx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